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0.xml" ContentType="application/vnd.openxmlformats-officedocument.theme+xml"/>
  <Override PartName="/ppt/theme/theme5.xml" ContentType="application/vnd.openxmlformats-officedocument.theme+xml"/>
  <Override PartName="/ppt/theme/theme11.xml" ContentType="application/vnd.openxmlformats-officedocument.theme+xml"/>
  <Override PartName="/ppt/theme/theme6.xml" ContentType="application/vnd.openxmlformats-officedocument.theme+xml"/>
  <Override PartName="/ppt/theme/theme12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_rels/notesSlide3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2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1.xml" ContentType="application/vnd.openxmlformats-officedocument.presentationml.notesSlide+xml"/>
  <Override PartName="/ppt/_rels/presentation.xml.rels" ContentType="application/vnd.openxmlformats-package.relationships+xml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4.png" ContentType="image/png"/>
  <Override PartName="/ppt/media/image1.png" ContentType="image/png"/>
  <Override PartName="/ppt/media/image31.png" ContentType="image/png"/>
  <Override PartName="/ppt/media/image25.png" ContentType="image/png"/>
  <Override PartName="/ppt/media/image2.png" ContentType="image/png"/>
  <Override PartName="/ppt/media/image32.png" ContentType="image/png"/>
  <Override PartName="/ppt/media/image26.png" ContentType="image/png"/>
  <Override PartName="/ppt/media/image3.png" ContentType="image/png"/>
  <Override PartName="/ppt/media/image33.png" ContentType="image/png"/>
  <Override PartName="/ppt/media/image27.png" ContentType="image/png"/>
  <Override PartName="/ppt/media/image4.png" ContentType="image/png"/>
  <Override PartName="/ppt/media/image34.png" ContentType="image/png"/>
  <Override PartName="/ppt/media/image28.png" ContentType="image/png"/>
  <Override PartName="/ppt/media/image5.png" ContentType="image/png"/>
  <Override PartName="/ppt/media/image35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50.png" ContentType="image/png"/>
  <Override PartName="/ppt/media/image13.png" ContentType="image/png"/>
  <Override PartName="/ppt/media/image11.png" ContentType="image/png"/>
  <Override PartName="/ppt/media/image48.png" ContentType="image/png"/>
  <Override PartName="/ppt/media/image51.png" ContentType="image/png"/>
  <Override PartName="/ppt/media/image40.png" ContentType="image/png"/>
  <Override PartName="/ppt/media/image52.png" ContentType="image/png"/>
  <Override PartName="/ppt/media/image41.png" ContentType="image/png"/>
  <Override PartName="/ppt/media/image53.png" ContentType="image/png"/>
  <Override PartName="/ppt/media/image42.png" ContentType="image/png"/>
  <Override PartName="/ppt/media/image54.png" ContentType="image/png"/>
  <Override PartName="/ppt/media/image43.png" ContentType="image/png"/>
  <Override PartName="/ppt/media/image55.png" ContentType="image/png"/>
  <Override PartName="/ppt/media/image30.png" ContentType="image/png"/>
  <Override PartName="/ppt/media/image39.png" ContentType="image/png"/>
  <Override PartName="/ppt/media/image9.png" ContentType="image/png"/>
  <Override PartName="/ppt/media/image38.png" ContentType="image/png"/>
  <Override PartName="/ppt/media/image8.png" ContentType="image/png"/>
  <Override PartName="/ppt/media/image49.png" ContentType="image/png"/>
  <Override PartName="/ppt/media/image12.png" ContentType="image/png"/>
  <Override PartName="/ppt/media/image10.png" ContentType="image/png"/>
  <Override PartName="/ppt/media/image47.png" ContentType="image/png"/>
  <Override PartName="/ppt/media/image37.png" ContentType="image/png"/>
  <Override PartName="/ppt/media/image7.png" ContentType="image/png"/>
  <Override PartName="/ppt/media/image36.png" ContentType="image/png"/>
  <Override PartName="/ppt/media/image6.png" ContentType="image/png"/>
  <Override PartName="/ppt/media/image29.png" ContentType="image/png"/>
  <Override PartName="/ppt/slideLayouts/_rels/slideLayout1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_rels/slide24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_rels/slide16.xml.rels" ContentType="application/vnd.openxmlformats-package.relationships+xml"/>
  <Override PartName="/ppt/slides/_rels/slide32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8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17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22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14.xml.rels" ContentType="application/vnd.openxmlformats-package.relationships+xml"/>
  <Override PartName="/ppt/slides/_rels/slide23.xml.rels" ContentType="application/vnd.openxmlformats-package.relationships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6.xml" ContentType="application/vnd.openxmlformats-officedocument.presentationml.slide+xml"/>
  <Override PartName="/ppt/slides/slide3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</p:sldIdLst>
  <p:sldSz cx="14630400" cy="8229600"/>
  <p:notesSz cx="82296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クリックしてスライドを移動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ja-JP" sz="2000" spc="-1" strike="noStrike">
                <a:solidFill>
                  <a:srgbClr val="000000"/>
                </a:solidFill>
                <a:latin typeface="Arial"/>
              </a:rPr>
              <a:t>クリックしてノートの書式を編集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Noto Serif CJK JP"/>
              </a:rPr>
              <a:t>&lt;ヘッダー&gt;</a:t>
            </a:r>
            <a:endParaRPr b="0" lang="en-US" sz="1400" spc="-1" strike="noStrike">
              <a:solidFill>
                <a:srgbClr val="000000"/>
              </a:solidFill>
              <a:latin typeface="Noto Serif CJK JP"/>
            </a:endParaRPr>
          </a:p>
        </p:txBody>
      </p:sp>
      <p:sp>
        <p:nvSpPr>
          <p:cNvPr id="454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Noto Serif CJK JP"/>
              </a:rPr>
              <a:t>&lt;日付/時刻&gt;</a:t>
            </a:r>
            <a:endParaRPr b="0" lang="en-US" sz="1400" spc="-1" strike="noStrike">
              <a:solidFill>
                <a:srgbClr val="000000"/>
              </a:solidFill>
              <a:latin typeface="Noto Serif CJK JP"/>
            </a:endParaRPr>
          </a:p>
        </p:txBody>
      </p:sp>
      <p:sp>
        <p:nvSpPr>
          <p:cNvPr id="455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Noto Serif CJK JP"/>
              </a:rPr>
              <a:t>&lt;フッター&gt;</a:t>
            </a:r>
            <a:endParaRPr b="0" lang="en-US" sz="1400" spc="-1" strike="noStrike">
              <a:solidFill>
                <a:srgbClr val="000000"/>
              </a:solidFill>
              <a:latin typeface="Noto Serif CJK JP"/>
            </a:endParaRPr>
          </a:p>
        </p:txBody>
      </p:sp>
      <p:sp>
        <p:nvSpPr>
          <p:cNvPr id="456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buNone/>
            </a:pPr>
            <a:fld id="{14B22BBD-BFA9-4358-893D-E9A5C59087CB}" type="slidenum">
              <a:rPr b="0" lang="en-US" sz="14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4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2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C0FF5A1-9F03-4C14-9D1B-CE87745A8213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5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0756E31-160F-4103-B4EC-0C53F1859E75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8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ACB74A1-E910-43F7-9708-4E624C26DD7A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1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C5EA9E3-DD37-4FBE-ABF4-38D4148C79FD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4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8FF73D6-5515-47AE-856A-7196DFE8A789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7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51814EB-F192-4AEC-87EC-C75E208DF00A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0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98AE79D-2F85-4FC1-BA56-064AB3A3D741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3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2F9C93A-1165-4173-8AB2-4F2436CEE285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6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77DD7E6-646B-4B29-9C3F-0C6CF0E8063E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9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Noto Serif CJK JP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CE89023-9A1C-4853-94DF-CB403A0DCC00}" type="slidenum">
              <a:rPr b="0" lang="en-US" sz="1200" spc="-1" strike="noStrike">
                <a:solidFill>
                  <a:srgbClr val="000000"/>
                </a:solidFill>
                <a:latin typeface="Noto Serif CJK JP"/>
              </a:rPr>
              <a:t>&lt;番号&gt;</a:t>
            </a:fld>
            <a:endParaRPr b="0" lang="en-US" sz="1200" spc="-1" strike="noStrike">
              <a:solidFill>
                <a:srgbClr val="000000"/>
              </a:solidFill>
              <a:latin typeface="Noto Serif CJK JP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5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6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7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1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6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7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8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7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1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5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3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8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9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0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3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6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8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9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0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1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5f5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ja-JP" sz="4400" spc="-1" strike="noStrike">
                <a:solidFill>
                  <a:srgbClr val="000000"/>
                </a:solidFill>
                <a:latin typeface="Calibri Light"/>
              </a:rPr>
              <a:t>クリックしてタイトルテキストを編集</a:t>
            </a:r>
            <a:endParaRPr b="0" lang="en-US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solidFill>
                  <a:srgbClr val="000000"/>
                </a:solidFill>
                <a:latin typeface="Calibri"/>
              </a:rPr>
              <a:t>クリックしてアウトラインのテキストを編集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</a:t>
            </a:r>
            <a:r>
              <a:rPr b="0" lang="ja-JP" sz="24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3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4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5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6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7</a:t>
            </a:r>
            <a:r>
              <a:rPr b="0" lang="ja-JP" sz="2000" spc="-1" strike="noStrike">
                <a:solidFill>
                  <a:srgbClr val="000000"/>
                </a:solidFill>
                <a:latin typeface="Calibri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8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0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7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slideLayout" Target="../slideLayouts/slideLayout61.xml"/><Relationship Id="rId10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Layout" Target="../slideLayouts/slideLayout73.xml"/><Relationship Id="rId8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8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85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8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8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8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10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8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8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0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10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0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slideLayout" Target="../slideLayouts/slideLayout10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8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slideLayout" Target="../slideLayouts/slideLayout10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0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slideLayout" Target="../slideLayouts/slideLayout97.xml"/><Relationship Id="rId7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slideLayout" Target="../slideLayouts/slideLayout109.xml"/><Relationship Id="rId7" Type="http://schemas.openxmlformats.org/officeDocument/2006/relationships/notesSlide" Target="../notesSlides/notesSlide3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"/>
          <p:cNvSpPr txBox="1"/>
          <p:nvPr/>
        </p:nvSpPr>
        <p:spPr>
          <a:xfrm>
            <a:off x="2160000" y="1980000"/>
            <a:ext cx="7020000" cy="42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NPO </a:t>
            </a:r>
            <a:r>
              <a:rPr b="0" lang="ja-JP" sz="1800" spc="-1" strike="noStrike">
                <a:solidFill>
                  <a:srgbClr val="000000"/>
                </a:solidFill>
                <a:latin typeface="Arial"/>
              </a:rPr>
              <a:t>法人　猪名川在宅ケアを考える会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"/>
          <p:cNvSpPr txBox="1"/>
          <p:nvPr/>
        </p:nvSpPr>
        <p:spPr>
          <a:xfrm>
            <a:off x="2700000" y="3060000"/>
            <a:ext cx="6300000" cy="75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3600" spc="-1" strike="noStrike">
                <a:solidFill>
                  <a:srgbClr val="000000"/>
                </a:solidFill>
                <a:latin typeface="Arial"/>
              </a:rPr>
              <a:t>認知症とＭＣＩ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"/>
          <p:cNvSpPr txBox="1"/>
          <p:nvPr/>
        </p:nvSpPr>
        <p:spPr>
          <a:xfrm>
            <a:off x="2880000" y="4500000"/>
            <a:ext cx="6300000" cy="42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1800" spc="-1" strike="noStrike">
                <a:solidFill>
                  <a:srgbClr val="000000"/>
                </a:solidFill>
                <a:latin typeface="Arial"/>
              </a:rPr>
              <a:t>資料はこちらからダウンロードできます。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Text 0"/>
          <p:cNvSpPr/>
          <p:nvPr/>
        </p:nvSpPr>
        <p:spPr>
          <a:xfrm>
            <a:off x="6280200" y="290160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認知症と</a:t>
            </a: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Text 1"/>
          <p:cNvSpPr/>
          <p:nvPr/>
        </p:nvSpPr>
        <p:spPr>
          <a:xfrm>
            <a:off x="6280200" y="3950280"/>
            <a:ext cx="755604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軽度認知障害（</a:t>
            </a: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MCI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）は、認知症の前段階として注目されています。早期発見により、対策を講じることができます。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Shape 2"/>
          <p:cNvSpPr/>
          <p:nvPr/>
        </p:nvSpPr>
        <p:spPr>
          <a:xfrm>
            <a:off x="6280200" y="4948200"/>
            <a:ext cx="362520" cy="362520"/>
          </a:xfrm>
          <a:prstGeom prst="roundRect">
            <a:avLst>
              <a:gd name="adj" fmla="val 25194296"/>
            </a:avLst>
          </a:prstGeom>
          <a:solidFill>
            <a:srgbClr val="decff8"/>
          </a:solidFill>
          <a:ln w="76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Text 4"/>
          <p:cNvSpPr/>
          <p:nvPr/>
        </p:nvSpPr>
        <p:spPr>
          <a:xfrm>
            <a:off x="6756480" y="4931280"/>
            <a:ext cx="2333880" cy="39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101"/>
              </a:lnSpc>
              <a:tabLst>
                <a:tab algn="l" pos="0"/>
              </a:tabLst>
            </a:pPr>
            <a:r>
              <a:rPr b="1" lang="ja-JP" sz="2200" spc="-1" strike="noStrike">
                <a:solidFill>
                  <a:srgbClr val="464646"/>
                </a:solidFill>
                <a:latin typeface="Inter Bold"/>
                <a:ea typeface="Inter Bold"/>
              </a:rPr>
              <a:t>こひつじクリニック　小松邦志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4" name="" descr=""/>
          <p:cNvPicPr/>
          <p:nvPr/>
        </p:nvPicPr>
        <p:blipFill>
          <a:blip r:embed="rId1"/>
          <a:stretch/>
        </p:blipFill>
        <p:spPr>
          <a:xfrm>
            <a:off x="0" y="1310400"/>
            <a:ext cx="5940000" cy="59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" descr=""/>
          <p:cNvPicPr/>
          <p:nvPr/>
        </p:nvPicPr>
        <p:blipFill>
          <a:blip r:embed="rId1"/>
          <a:stretch/>
        </p:blipFill>
        <p:spPr>
          <a:xfrm>
            <a:off x="360000" y="694080"/>
            <a:ext cx="7380000" cy="10598040"/>
          </a:xfrm>
          <a:prstGeom prst="rect">
            <a:avLst/>
          </a:prstGeom>
          <a:ln w="0">
            <a:noFill/>
          </a:ln>
        </p:spPr>
      </p:pic>
      <p:pic>
        <p:nvPicPr>
          <p:cNvPr id="466" name="" descr=""/>
          <p:cNvPicPr/>
          <p:nvPr/>
        </p:nvPicPr>
        <p:blipFill>
          <a:blip r:embed="rId2"/>
          <a:stretch/>
        </p:blipFill>
        <p:spPr>
          <a:xfrm>
            <a:off x="7740000" y="-2129040"/>
            <a:ext cx="6890400" cy="9895320"/>
          </a:xfrm>
          <a:prstGeom prst="rect">
            <a:avLst/>
          </a:prstGeom>
          <a:ln w="0">
            <a:noFill/>
          </a:ln>
        </p:spPr>
      </p:pic>
      <p:sp>
        <p:nvSpPr>
          <p:cNvPr id="467" name=""/>
          <p:cNvSpPr/>
          <p:nvPr/>
        </p:nvSpPr>
        <p:spPr>
          <a:xfrm>
            <a:off x="360000" y="6120000"/>
            <a:ext cx="7380000" cy="2520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"/>
          <p:cNvSpPr/>
          <p:nvPr/>
        </p:nvSpPr>
        <p:spPr>
          <a:xfrm>
            <a:off x="7560000" y="-360000"/>
            <a:ext cx="6840000" cy="3060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2835000"/>
          </a:xfrm>
          <a:prstGeom prst="rect">
            <a:avLst/>
          </a:prstGeom>
          <a:ln w="0">
            <a:noFill/>
          </a:ln>
        </p:spPr>
      </p:pic>
      <p:sp>
        <p:nvSpPr>
          <p:cNvPr id="470" name="Text 0"/>
          <p:cNvSpPr/>
          <p:nvPr/>
        </p:nvSpPr>
        <p:spPr>
          <a:xfrm>
            <a:off x="793800" y="399168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とは何か？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Shape 1"/>
          <p:cNvSpPr/>
          <p:nvPr/>
        </p:nvSpPr>
        <p:spPr>
          <a:xfrm>
            <a:off x="793800" y="5040360"/>
            <a:ext cx="4196160" cy="2032560"/>
          </a:xfrm>
          <a:prstGeom prst="roundRect">
            <a:avLst>
              <a:gd name="adj" fmla="val 167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2" name="Text 2"/>
          <p:cNvSpPr/>
          <p:nvPr/>
        </p:nvSpPr>
        <p:spPr>
          <a:xfrm>
            <a:off x="1020600" y="5267160"/>
            <a:ext cx="359964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Mild Cognitive Impairment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Text 3"/>
          <p:cNvSpPr/>
          <p:nvPr/>
        </p:nvSpPr>
        <p:spPr>
          <a:xfrm>
            <a:off x="1020600" y="5757840"/>
            <a:ext cx="374220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軽度認知障害の英語名称です。頭文字をとって</a:t>
            </a: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MCI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と呼ばれています。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Shape 4"/>
          <p:cNvSpPr/>
          <p:nvPr/>
        </p:nvSpPr>
        <p:spPr>
          <a:xfrm>
            <a:off x="5217120" y="5040360"/>
            <a:ext cx="4196160" cy="2032560"/>
          </a:xfrm>
          <a:prstGeom prst="roundRect">
            <a:avLst>
              <a:gd name="adj" fmla="val 167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Text 5"/>
          <p:cNvSpPr/>
          <p:nvPr/>
        </p:nvSpPr>
        <p:spPr>
          <a:xfrm>
            <a:off x="5443920" y="52671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健常と認知症の中間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Text 6"/>
          <p:cNvSpPr/>
          <p:nvPr/>
        </p:nvSpPr>
        <p:spPr>
          <a:xfrm>
            <a:off x="5443920" y="5757840"/>
            <a:ext cx="3742200" cy="108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正常な認知機能と認知症の間に位置する状態です。グレーゾーンとも言えます。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Shape 7"/>
          <p:cNvSpPr/>
          <p:nvPr/>
        </p:nvSpPr>
        <p:spPr>
          <a:xfrm>
            <a:off x="9640080" y="5040360"/>
            <a:ext cx="4196160" cy="2032560"/>
          </a:xfrm>
          <a:prstGeom prst="roundRect">
            <a:avLst>
              <a:gd name="adj" fmla="val 167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Text 8"/>
          <p:cNvSpPr/>
          <p:nvPr/>
        </p:nvSpPr>
        <p:spPr>
          <a:xfrm>
            <a:off x="9866880" y="52671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日常生活は自立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Text 9"/>
          <p:cNvSpPr/>
          <p:nvPr/>
        </p:nvSpPr>
        <p:spPr>
          <a:xfrm>
            <a:off x="9866880" y="5757840"/>
            <a:ext cx="374220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認知機能の一部に障害がありますが、日常生活は自立して送れます。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" descr=""/>
          <p:cNvPicPr/>
          <p:nvPr/>
        </p:nvPicPr>
        <p:blipFill>
          <a:blip r:embed="rId1"/>
          <a:stretch/>
        </p:blipFill>
        <p:spPr>
          <a:xfrm>
            <a:off x="-540000" y="1192680"/>
            <a:ext cx="15660000" cy="5914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 0"/>
          <p:cNvSpPr/>
          <p:nvPr/>
        </p:nvSpPr>
        <p:spPr>
          <a:xfrm>
            <a:off x="793800" y="104760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の特徴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Shape 1"/>
          <p:cNvSpPr/>
          <p:nvPr/>
        </p:nvSpPr>
        <p:spPr>
          <a:xfrm>
            <a:off x="1049040" y="2096280"/>
            <a:ext cx="30240" cy="5085360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Shape 2"/>
          <p:cNvSpPr/>
          <p:nvPr/>
        </p:nvSpPr>
        <p:spPr>
          <a:xfrm>
            <a:off x="1273680" y="2336400"/>
            <a:ext cx="680040" cy="30240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3400" bIns="-234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Shape 3"/>
          <p:cNvSpPr/>
          <p:nvPr/>
        </p:nvSpPr>
        <p:spPr>
          <a:xfrm>
            <a:off x="793800" y="209628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Text 4"/>
          <p:cNvSpPr/>
          <p:nvPr/>
        </p:nvSpPr>
        <p:spPr>
          <a:xfrm>
            <a:off x="878760" y="213912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650"/>
              </a:lnSpc>
              <a:tabLst>
                <a:tab algn="l" pos="0"/>
              </a:tabLst>
            </a:pPr>
            <a:r>
              <a:rPr b="0" lang="en-US" sz="26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1</a:t>
            </a:r>
            <a:endParaRPr b="0" lang="en-US" sz="26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Text 5"/>
          <p:cNvSpPr/>
          <p:nvPr/>
        </p:nvSpPr>
        <p:spPr>
          <a:xfrm>
            <a:off x="2183040" y="21744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記憶障害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Text 6"/>
          <p:cNvSpPr/>
          <p:nvPr/>
        </p:nvSpPr>
        <p:spPr>
          <a:xfrm>
            <a:off x="2183040" y="2664720"/>
            <a:ext cx="61668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特に新しい情報を覚えることが難しくなります。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Shape 7"/>
          <p:cNvSpPr/>
          <p:nvPr/>
        </p:nvSpPr>
        <p:spPr>
          <a:xfrm>
            <a:off x="1273680" y="3721320"/>
            <a:ext cx="680040" cy="30240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3400" bIns="-234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Shape 8"/>
          <p:cNvSpPr/>
          <p:nvPr/>
        </p:nvSpPr>
        <p:spPr>
          <a:xfrm>
            <a:off x="793800" y="348120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Text 9"/>
          <p:cNvSpPr/>
          <p:nvPr/>
        </p:nvSpPr>
        <p:spPr>
          <a:xfrm>
            <a:off x="878760" y="352368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650"/>
              </a:lnSpc>
              <a:tabLst>
                <a:tab algn="l" pos="0"/>
              </a:tabLst>
            </a:pPr>
            <a:r>
              <a:rPr b="0" lang="en-US" sz="26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2</a:t>
            </a:r>
            <a:endParaRPr b="0" lang="en-US" sz="26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Text 10"/>
          <p:cNvSpPr/>
          <p:nvPr/>
        </p:nvSpPr>
        <p:spPr>
          <a:xfrm>
            <a:off x="2183040" y="35589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判断力の低下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Text 11"/>
          <p:cNvSpPr/>
          <p:nvPr/>
        </p:nvSpPr>
        <p:spPr>
          <a:xfrm>
            <a:off x="2183040" y="4049640"/>
            <a:ext cx="61668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複雑な判断や意思決定に時間がかかるようになります。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Shape 12"/>
          <p:cNvSpPr/>
          <p:nvPr/>
        </p:nvSpPr>
        <p:spPr>
          <a:xfrm>
            <a:off x="1273680" y="5105880"/>
            <a:ext cx="680040" cy="30240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3400" bIns="-234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Shape 13"/>
          <p:cNvSpPr/>
          <p:nvPr/>
        </p:nvSpPr>
        <p:spPr>
          <a:xfrm>
            <a:off x="793800" y="486612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Text 14"/>
          <p:cNvSpPr/>
          <p:nvPr/>
        </p:nvSpPr>
        <p:spPr>
          <a:xfrm>
            <a:off x="878760" y="490860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650"/>
              </a:lnSpc>
              <a:tabLst>
                <a:tab algn="l" pos="0"/>
              </a:tabLst>
            </a:pPr>
            <a:r>
              <a:rPr b="0" lang="en-US" sz="26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3</a:t>
            </a:r>
            <a:endParaRPr b="0" lang="en-US" sz="26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Text 15"/>
          <p:cNvSpPr/>
          <p:nvPr/>
        </p:nvSpPr>
        <p:spPr>
          <a:xfrm>
            <a:off x="2183040" y="49438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思考の変化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Text 16"/>
          <p:cNvSpPr/>
          <p:nvPr/>
        </p:nvSpPr>
        <p:spPr>
          <a:xfrm>
            <a:off x="2183040" y="5434200"/>
            <a:ext cx="61668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論理的思考が以前より困難になることがあります。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Shape 17"/>
          <p:cNvSpPr/>
          <p:nvPr/>
        </p:nvSpPr>
        <p:spPr>
          <a:xfrm>
            <a:off x="1273680" y="6490800"/>
            <a:ext cx="680040" cy="30240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3400" bIns="-234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Shape 18"/>
          <p:cNvSpPr/>
          <p:nvPr/>
        </p:nvSpPr>
        <p:spPr>
          <a:xfrm>
            <a:off x="793800" y="625104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Text 19"/>
          <p:cNvSpPr/>
          <p:nvPr/>
        </p:nvSpPr>
        <p:spPr>
          <a:xfrm>
            <a:off x="878760" y="629352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650"/>
              </a:lnSpc>
              <a:tabLst>
                <a:tab algn="l" pos="0"/>
              </a:tabLst>
            </a:pPr>
            <a:r>
              <a:rPr b="0" lang="en-US" sz="26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4</a:t>
            </a:r>
            <a:endParaRPr b="0" lang="en-US" sz="26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Text 20"/>
          <p:cNvSpPr/>
          <p:nvPr/>
        </p:nvSpPr>
        <p:spPr>
          <a:xfrm>
            <a:off x="2183040" y="63288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単なる老化とは異なる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Text 21"/>
          <p:cNvSpPr/>
          <p:nvPr/>
        </p:nvSpPr>
        <p:spPr>
          <a:xfrm>
            <a:off x="2183040" y="6819120"/>
            <a:ext cx="61668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通常の加齢によるもの忘れとは質が異なります。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3" name="" descr=""/>
          <p:cNvPicPr/>
          <p:nvPr/>
        </p:nvPicPr>
        <p:blipFill>
          <a:blip r:embed="rId1"/>
          <a:stretch/>
        </p:blipFill>
        <p:spPr>
          <a:xfrm>
            <a:off x="9540000" y="0"/>
            <a:ext cx="501120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2835000"/>
          </a:xfrm>
          <a:prstGeom prst="rect">
            <a:avLst/>
          </a:prstGeom>
          <a:ln w="0">
            <a:noFill/>
          </a:ln>
        </p:spPr>
      </p:pic>
      <p:sp>
        <p:nvSpPr>
          <p:cNvPr id="505" name="Text 0"/>
          <p:cNvSpPr/>
          <p:nvPr/>
        </p:nvSpPr>
        <p:spPr>
          <a:xfrm>
            <a:off x="793800" y="4008600"/>
            <a:ext cx="616032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日本における</a:t>
            </a: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の現状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Text 1"/>
          <p:cNvSpPr/>
          <p:nvPr/>
        </p:nvSpPr>
        <p:spPr>
          <a:xfrm>
            <a:off x="793800" y="5171040"/>
            <a:ext cx="4120560" cy="74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851"/>
              </a:lnSpc>
              <a:tabLst>
                <a:tab algn="l" pos="0"/>
              </a:tabLst>
            </a:pPr>
            <a:r>
              <a:rPr b="0" lang="en-US" sz="58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380</a:t>
            </a:r>
            <a:r>
              <a:rPr b="0" lang="ja-JP" sz="58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万人</a:t>
            </a:r>
            <a:endParaRPr b="0" lang="en-US" sz="5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Text 2"/>
          <p:cNvSpPr/>
          <p:nvPr/>
        </p:nvSpPr>
        <p:spPr>
          <a:xfrm>
            <a:off x="1436400" y="62028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推計患者数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Text 3"/>
          <p:cNvSpPr/>
          <p:nvPr/>
        </p:nvSpPr>
        <p:spPr>
          <a:xfrm>
            <a:off x="793800" y="6693120"/>
            <a:ext cx="412056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849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65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歳以上の高齢者における推計値です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Text 4"/>
          <p:cNvSpPr/>
          <p:nvPr/>
        </p:nvSpPr>
        <p:spPr>
          <a:xfrm>
            <a:off x="5254560" y="5171040"/>
            <a:ext cx="4120560" cy="74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851"/>
              </a:lnSpc>
              <a:tabLst>
                <a:tab algn="l" pos="0"/>
              </a:tabLst>
            </a:pPr>
            <a:r>
              <a:rPr b="0" lang="en-US" sz="58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65</a:t>
            </a:r>
            <a:r>
              <a:rPr b="0" lang="ja-JP" sz="58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歳↑</a:t>
            </a:r>
            <a:endParaRPr b="0" lang="en-US" sz="5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Text 5"/>
          <p:cNvSpPr/>
          <p:nvPr/>
        </p:nvSpPr>
        <p:spPr>
          <a:xfrm>
            <a:off x="5897520" y="62028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リスク年齢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Text 6"/>
          <p:cNvSpPr/>
          <p:nvPr/>
        </p:nvSpPr>
        <p:spPr>
          <a:xfrm>
            <a:off x="5254560" y="6693120"/>
            <a:ext cx="412056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高齢になるほどリスクが高まります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Text 7"/>
          <p:cNvSpPr/>
          <p:nvPr/>
        </p:nvSpPr>
        <p:spPr>
          <a:xfrm>
            <a:off x="9715680" y="5171040"/>
            <a:ext cx="4120560" cy="74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851"/>
              </a:lnSpc>
              <a:tabLst>
                <a:tab algn="l" pos="0"/>
              </a:tabLst>
            </a:pPr>
            <a:r>
              <a:rPr b="0" lang="en-US" sz="585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12-15%</a:t>
            </a:r>
            <a:endParaRPr b="0" lang="en-US" sz="5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Text 8"/>
          <p:cNvSpPr/>
          <p:nvPr/>
        </p:nvSpPr>
        <p:spPr>
          <a:xfrm>
            <a:off x="10358280" y="62028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年間進行率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Text 9"/>
          <p:cNvSpPr/>
          <p:nvPr/>
        </p:nvSpPr>
        <p:spPr>
          <a:xfrm>
            <a:off x="9715680" y="6693120"/>
            <a:ext cx="412056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849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MCI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から認知症への年間進行率です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Text 0"/>
          <p:cNvSpPr/>
          <p:nvPr/>
        </p:nvSpPr>
        <p:spPr>
          <a:xfrm>
            <a:off x="793800" y="230184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と認知症の違い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Text 1"/>
          <p:cNvSpPr/>
          <p:nvPr/>
        </p:nvSpPr>
        <p:spPr>
          <a:xfrm>
            <a:off x="793800" y="35776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Text 2"/>
          <p:cNvSpPr/>
          <p:nvPr/>
        </p:nvSpPr>
        <p:spPr>
          <a:xfrm>
            <a:off x="793800" y="415872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日常生活は自立できる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Text 3"/>
          <p:cNvSpPr/>
          <p:nvPr/>
        </p:nvSpPr>
        <p:spPr>
          <a:xfrm>
            <a:off x="793800" y="460116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一部の認知機能に問題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Text 4"/>
          <p:cNvSpPr/>
          <p:nvPr/>
        </p:nvSpPr>
        <p:spPr>
          <a:xfrm>
            <a:off x="793800" y="504324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回復の可能性がある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Text 5"/>
          <p:cNvSpPr/>
          <p:nvPr/>
        </p:nvSpPr>
        <p:spPr>
          <a:xfrm>
            <a:off x="793800" y="548532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症状は軽度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Text 6"/>
          <p:cNvSpPr/>
          <p:nvPr/>
        </p:nvSpPr>
        <p:spPr>
          <a:xfrm>
            <a:off x="7599600" y="35776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60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認知症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Text 7"/>
          <p:cNvSpPr/>
          <p:nvPr/>
        </p:nvSpPr>
        <p:spPr>
          <a:xfrm>
            <a:off x="7599600" y="415872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日常生活に支障がある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3" name="Text 8"/>
          <p:cNvSpPr/>
          <p:nvPr/>
        </p:nvSpPr>
        <p:spPr>
          <a:xfrm>
            <a:off x="7599600" y="460116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複数の認知機能に問題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Text 9"/>
          <p:cNvSpPr/>
          <p:nvPr/>
        </p:nvSpPr>
        <p:spPr>
          <a:xfrm>
            <a:off x="7599600" y="504324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基本的に進行性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Text 10"/>
          <p:cNvSpPr/>
          <p:nvPr/>
        </p:nvSpPr>
        <p:spPr>
          <a:xfrm>
            <a:off x="7599600" y="548532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64646"/>
              </a:buClr>
              <a:buFont typeface="Symbol" charset="2"/>
              <a:buChar char=""/>
            </a:pPr>
            <a:r>
              <a:rPr b="0" lang="ja-JP" sz="2200" spc="-1" strike="noStrike">
                <a:solidFill>
                  <a:srgbClr val="464646"/>
                </a:solidFill>
                <a:latin typeface="Inter Medium"/>
                <a:ea typeface="Inter Medium"/>
              </a:rPr>
              <a:t>症状は中度～重度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Text 0"/>
          <p:cNvSpPr/>
          <p:nvPr/>
        </p:nvSpPr>
        <p:spPr>
          <a:xfrm>
            <a:off x="793800" y="170748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のサイン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7" name="Text 1"/>
          <p:cNvSpPr/>
          <p:nvPr/>
        </p:nvSpPr>
        <p:spPr>
          <a:xfrm>
            <a:off x="2313720" y="32713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記憶障害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Text 2"/>
          <p:cNvSpPr/>
          <p:nvPr/>
        </p:nvSpPr>
        <p:spPr>
          <a:xfrm>
            <a:off x="793800" y="3761640"/>
            <a:ext cx="43549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最近の出来事を忘れることが増えます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9" name="Image 0" descr="preencoded.png"/>
          <p:cNvPicPr/>
          <p:nvPr/>
        </p:nvPicPr>
        <p:blipFill>
          <a:blip r:embed="rId1"/>
          <a:stretch/>
        </p:blipFill>
        <p:spPr>
          <a:xfrm>
            <a:off x="5489280" y="2869920"/>
            <a:ext cx="3651480" cy="3651480"/>
          </a:xfrm>
          <a:prstGeom prst="rect">
            <a:avLst/>
          </a:prstGeom>
          <a:ln w="0">
            <a:noFill/>
          </a:ln>
        </p:spPr>
      </p:pic>
      <p:sp>
        <p:nvSpPr>
          <p:cNvPr id="530" name="Shape 3"/>
          <p:cNvSpPr/>
          <p:nvPr/>
        </p:nvSpPr>
        <p:spPr>
          <a:xfrm>
            <a:off x="5788800" y="3169800"/>
            <a:ext cx="566640" cy="566640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1" name="Image 1" descr="preencoded.png"/>
          <p:cNvPicPr/>
          <p:nvPr/>
        </p:nvPicPr>
        <p:blipFill>
          <a:blip r:embed="rId2"/>
          <a:stretch/>
        </p:blipFill>
        <p:spPr>
          <a:xfrm>
            <a:off x="5944680" y="3293640"/>
            <a:ext cx="254880" cy="318600"/>
          </a:xfrm>
          <a:prstGeom prst="rect">
            <a:avLst/>
          </a:prstGeom>
          <a:ln w="0">
            <a:noFill/>
          </a:ln>
        </p:spPr>
      </p:pic>
      <p:sp>
        <p:nvSpPr>
          <p:cNvPr id="532" name="Text 4"/>
          <p:cNvSpPr/>
          <p:nvPr/>
        </p:nvSpPr>
        <p:spPr>
          <a:xfrm>
            <a:off x="9481320" y="32713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複雑な作業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3" name="Text 5"/>
          <p:cNvSpPr/>
          <p:nvPr/>
        </p:nvSpPr>
        <p:spPr>
          <a:xfrm>
            <a:off x="9481320" y="3761640"/>
            <a:ext cx="43549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複雑な料理や家計管理が難しくなります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4" name="Image 2" descr="preencoded.png"/>
          <p:cNvPicPr/>
          <p:nvPr/>
        </p:nvPicPr>
        <p:blipFill>
          <a:blip r:embed="rId3"/>
          <a:stretch/>
        </p:blipFill>
        <p:spPr>
          <a:xfrm>
            <a:off x="5489280" y="2869920"/>
            <a:ext cx="3651480" cy="3651480"/>
          </a:xfrm>
          <a:prstGeom prst="rect">
            <a:avLst/>
          </a:prstGeom>
          <a:ln w="0">
            <a:noFill/>
          </a:ln>
        </p:spPr>
      </p:pic>
      <p:sp>
        <p:nvSpPr>
          <p:cNvPr id="535" name="Shape 6"/>
          <p:cNvSpPr/>
          <p:nvPr/>
        </p:nvSpPr>
        <p:spPr>
          <a:xfrm>
            <a:off x="8274240" y="3169800"/>
            <a:ext cx="566640" cy="566640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6" name="Image 3" descr="preencoded.png"/>
          <p:cNvPicPr/>
          <p:nvPr/>
        </p:nvPicPr>
        <p:blipFill>
          <a:blip r:embed="rId4"/>
          <a:stretch/>
        </p:blipFill>
        <p:spPr>
          <a:xfrm>
            <a:off x="8430120" y="3293640"/>
            <a:ext cx="254880" cy="318600"/>
          </a:xfrm>
          <a:prstGeom prst="rect">
            <a:avLst/>
          </a:prstGeom>
          <a:ln w="0">
            <a:noFill/>
          </a:ln>
        </p:spPr>
      </p:pic>
      <p:sp>
        <p:nvSpPr>
          <p:cNvPr id="537" name="Text 7"/>
          <p:cNvSpPr/>
          <p:nvPr/>
        </p:nvSpPr>
        <p:spPr>
          <a:xfrm>
            <a:off x="9481320" y="52671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言語能力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8" name="Text 8"/>
          <p:cNvSpPr/>
          <p:nvPr/>
        </p:nvSpPr>
        <p:spPr>
          <a:xfrm>
            <a:off x="9481320" y="5757480"/>
            <a:ext cx="43549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言葉が出てこないことが増えます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9" name="Image 4" descr="preencoded.png"/>
          <p:cNvPicPr/>
          <p:nvPr/>
        </p:nvPicPr>
        <p:blipFill>
          <a:blip r:embed="rId5"/>
          <a:stretch/>
        </p:blipFill>
        <p:spPr>
          <a:xfrm>
            <a:off x="5489280" y="2869920"/>
            <a:ext cx="3651480" cy="3651480"/>
          </a:xfrm>
          <a:prstGeom prst="rect">
            <a:avLst/>
          </a:prstGeom>
          <a:ln w="0">
            <a:noFill/>
          </a:ln>
        </p:spPr>
      </p:pic>
      <p:sp>
        <p:nvSpPr>
          <p:cNvPr id="540" name="Shape 9"/>
          <p:cNvSpPr/>
          <p:nvPr/>
        </p:nvSpPr>
        <p:spPr>
          <a:xfrm>
            <a:off x="8274240" y="5655240"/>
            <a:ext cx="566640" cy="566640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1" name="Image 5" descr="preencoded.png"/>
          <p:cNvPicPr/>
          <p:nvPr/>
        </p:nvPicPr>
        <p:blipFill>
          <a:blip r:embed="rId6"/>
          <a:stretch/>
        </p:blipFill>
        <p:spPr>
          <a:xfrm>
            <a:off x="8430120" y="5779080"/>
            <a:ext cx="254880" cy="318600"/>
          </a:xfrm>
          <a:prstGeom prst="rect">
            <a:avLst/>
          </a:prstGeom>
          <a:ln w="0">
            <a:noFill/>
          </a:ln>
        </p:spPr>
      </p:pic>
      <p:sp>
        <p:nvSpPr>
          <p:cNvPr id="542" name="Text 10"/>
          <p:cNvSpPr/>
          <p:nvPr/>
        </p:nvSpPr>
        <p:spPr>
          <a:xfrm>
            <a:off x="2313720" y="52671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計算能力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Text 11"/>
          <p:cNvSpPr/>
          <p:nvPr/>
        </p:nvSpPr>
        <p:spPr>
          <a:xfrm>
            <a:off x="793800" y="5757480"/>
            <a:ext cx="43549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計算が遅くなったり間違えたりします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4" name="Image 6" descr="preencoded.png"/>
          <p:cNvPicPr/>
          <p:nvPr/>
        </p:nvPicPr>
        <p:blipFill>
          <a:blip r:embed="rId7"/>
          <a:stretch/>
        </p:blipFill>
        <p:spPr>
          <a:xfrm>
            <a:off x="5489280" y="2869920"/>
            <a:ext cx="3651480" cy="3651480"/>
          </a:xfrm>
          <a:prstGeom prst="rect">
            <a:avLst/>
          </a:prstGeom>
          <a:ln w="0">
            <a:noFill/>
          </a:ln>
        </p:spPr>
      </p:pic>
      <p:sp>
        <p:nvSpPr>
          <p:cNvPr id="545" name="Shape 12"/>
          <p:cNvSpPr/>
          <p:nvPr/>
        </p:nvSpPr>
        <p:spPr>
          <a:xfrm>
            <a:off x="5788800" y="5655240"/>
            <a:ext cx="566640" cy="566640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6" name="Image 7" descr="preencoded.png"/>
          <p:cNvPicPr/>
          <p:nvPr/>
        </p:nvPicPr>
        <p:blipFill>
          <a:blip r:embed="rId8"/>
          <a:stretch/>
        </p:blipFill>
        <p:spPr>
          <a:xfrm>
            <a:off x="5944680" y="5779080"/>
            <a:ext cx="254880" cy="31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Text 0"/>
          <p:cNvSpPr/>
          <p:nvPr/>
        </p:nvSpPr>
        <p:spPr>
          <a:xfrm>
            <a:off x="793800" y="151632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からの回復可能性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2978280" y="2678760"/>
            <a:ext cx="2151720" cy="1306440"/>
          </a:xfrm>
          <a:prstGeom prst="rect">
            <a:avLst/>
          </a:prstGeom>
          <a:ln w="0">
            <a:noFill/>
          </a:ln>
        </p:spPr>
      </p:pic>
      <p:pic>
        <p:nvPicPr>
          <p:cNvPr id="549" name="Image 1" descr="preencoded.png"/>
          <p:cNvPicPr/>
          <p:nvPr/>
        </p:nvPicPr>
        <p:blipFill>
          <a:blip r:embed="rId2"/>
          <a:stretch/>
        </p:blipFill>
        <p:spPr>
          <a:xfrm>
            <a:off x="3894840" y="3295080"/>
            <a:ext cx="318600" cy="398160"/>
          </a:xfrm>
          <a:prstGeom prst="rect">
            <a:avLst/>
          </a:prstGeom>
          <a:ln w="0">
            <a:noFill/>
          </a:ln>
        </p:spPr>
      </p:pic>
      <p:sp>
        <p:nvSpPr>
          <p:cNvPr id="550" name="Text 1"/>
          <p:cNvSpPr/>
          <p:nvPr/>
        </p:nvSpPr>
        <p:spPr>
          <a:xfrm>
            <a:off x="5357160" y="29055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回復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Text 2"/>
          <p:cNvSpPr/>
          <p:nvPr/>
        </p:nvSpPr>
        <p:spPr>
          <a:xfrm>
            <a:off x="5357160" y="3396240"/>
            <a:ext cx="408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適切な介入で認知機能が改善する可能性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2" name="Shape 3"/>
          <p:cNvSpPr/>
          <p:nvPr/>
        </p:nvSpPr>
        <p:spPr>
          <a:xfrm>
            <a:off x="5187240" y="3998880"/>
            <a:ext cx="8592480" cy="1476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4560" bIns="-3456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3" name="Image 2" descr="preencoded.png"/>
          <p:cNvPicPr/>
          <p:nvPr/>
        </p:nvPicPr>
        <p:blipFill>
          <a:blip r:embed="rId3"/>
          <a:stretch/>
        </p:blipFill>
        <p:spPr>
          <a:xfrm>
            <a:off x="1902240" y="4042440"/>
            <a:ext cx="4303800" cy="1306440"/>
          </a:xfrm>
          <a:prstGeom prst="rect">
            <a:avLst/>
          </a:prstGeom>
          <a:ln w="0">
            <a:noFill/>
          </a:ln>
        </p:spPr>
      </p:pic>
      <p:pic>
        <p:nvPicPr>
          <p:cNvPr id="554" name="Image 3" descr="preencoded.png"/>
          <p:cNvPicPr/>
          <p:nvPr/>
        </p:nvPicPr>
        <p:blipFill>
          <a:blip r:embed="rId4"/>
          <a:stretch/>
        </p:blipFill>
        <p:spPr>
          <a:xfrm>
            <a:off x="3894840" y="4496760"/>
            <a:ext cx="318600" cy="398160"/>
          </a:xfrm>
          <a:prstGeom prst="rect">
            <a:avLst/>
          </a:prstGeom>
          <a:ln w="0">
            <a:noFill/>
          </a:ln>
        </p:spPr>
      </p:pic>
      <p:sp>
        <p:nvSpPr>
          <p:cNvPr id="555" name="Text 4"/>
          <p:cNvSpPr/>
          <p:nvPr/>
        </p:nvSpPr>
        <p:spPr>
          <a:xfrm>
            <a:off x="6433200" y="42692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安定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6" name="Text 5"/>
          <p:cNvSpPr/>
          <p:nvPr/>
        </p:nvSpPr>
        <p:spPr>
          <a:xfrm>
            <a:off x="6433200" y="4759920"/>
            <a:ext cx="36223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進行を止め、現状維持できる可能性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7" name="Shape 6"/>
          <p:cNvSpPr/>
          <p:nvPr/>
        </p:nvSpPr>
        <p:spPr>
          <a:xfrm>
            <a:off x="6263280" y="5362560"/>
            <a:ext cx="7516440" cy="1476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4560" bIns="-3456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8" name="Image 4" descr="preencoded.png"/>
          <p:cNvPicPr/>
          <p:nvPr/>
        </p:nvPicPr>
        <p:blipFill>
          <a:blip r:embed="rId5"/>
          <a:stretch/>
        </p:blipFill>
        <p:spPr>
          <a:xfrm>
            <a:off x="826200" y="5406120"/>
            <a:ext cx="6455880" cy="1306440"/>
          </a:xfrm>
          <a:prstGeom prst="rect">
            <a:avLst/>
          </a:prstGeom>
          <a:ln w="0">
            <a:noFill/>
          </a:ln>
        </p:spPr>
      </p:pic>
      <p:pic>
        <p:nvPicPr>
          <p:cNvPr id="559" name="Image 5" descr="preencoded.png"/>
          <p:cNvPicPr/>
          <p:nvPr/>
        </p:nvPicPr>
        <p:blipFill>
          <a:blip r:embed="rId6"/>
          <a:stretch/>
        </p:blipFill>
        <p:spPr>
          <a:xfrm>
            <a:off x="3894840" y="5860080"/>
            <a:ext cx="318600" cy="398160"/>
          </a:xfrm>
          <a:prstGeom prst="rect">
            <a:avLst/>
          </a:prstGeom>
          <a:ln w="0">
            <a:noFill/>
          </a:ln>
        </p:spPr>
      </p:pic>
      <p:sp>
        <p:nvSpPr>
          <p:cNvPr id="560" name="Text 7"/>
          <p:cNvSpPr/>
          <p:nvPr/>
        </p:nvSpPr>
        <p:spPr>
          <a:xfrm>
            <a:off x="7509240" y="56329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早期介入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Text 8"/>
          <p:cNvSpPr/>
          <p:nvPr/>
        </p:nvSpPr>
        <p:spPr>
          <a:xfrm>
            <a:off x="7509240" y="6123240"/>
            <a:ext cx="36270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発見が早いほど効果的な対策が可能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" descr=""/>
          <p:cNvPicPr/>
          <p:nvPr/>
        </p:nvPicPr>
        <p:blipFill>
          <a:blip r:embed="rId1"/>
          <a:stretch/>
        </p:blipFill>
        <p:spPr>
          <a:xfrm>
            <a:off x="5176440" y="180000"/>
            <a:ext cx="4363560" cy="8063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564" name="Text 0"/>
          <p:cNvSpPr/>
          <p:nvPr/>
        </p:nvSpPr>
        <p:spPr>
          <a:xfrm>
            <a:off x="6280200" y="70416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MCI</a:t>
            </a: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の対策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5" name="Shape 1"/>
          <p:cNvSpPr/>
          <p:nvPr/>
        </p:nvSpPr>
        <p:spPr>
          <a:xfrm>
            <a:off x="6280200" y="1753200"/>
            <a:ext cx="169560" cy="1215720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6" name="Text 2"/>
          <p:cNvSpPr/>
          <p:nvPr/>
        </p:nvSpPr>
        <p:spPr>
          <a:xfrm>
            <a:off x="6790320" y="17532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運動習慣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Text 3"/>
          <p:cNvSpPr/>
          <p:nvPr/>
        </p:nvSpPr>
        <p:spPr>
          <a:xfrm>
            <a:off x="6790320" y="2243520"/>
            <a:ext cx="704592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ウォーキングなど有酸素運動を週に</a:t>
            </a: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3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回以上行いましょう。運動は脳の血流を改善します。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Shape 4"/>
          <p:cNvSpPr/>
          <p:nvPr/>
        </p:nvSpPr>
        <p:spPr>
          <a:xfrm>
            <a:off x="6620400" y="3196080"/>
            <a:ext cx="169560" cy="1215720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9" name="Text 5"/>
          <p:cNvSpPr/>
          <p:nvPr/>
        </p:nvSpPr>
        <p:spPr>
          <a:xfrm>
            <a:off x="7130520" y="31960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食生活改善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Text 6"/>
          <p:cNvSpPr/>
          <p:nvPr/>
        </p:nvSpPr>
        <p:spPr>
          <a:xfrm>
            <a:off x="7130520" y="3686760"/>
            <a:ext cx="670572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魚や野菜を多く含む地中海式食事法が推奨されています。抗酸化物質が豊富な食事が効果的です。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1" name="Shape 7"/>
          <p:cNvSpPr/>
          <p:nvPr/>
        </p:nvSpPr>
        <p:spPr>
          <a:xfrm>
            <a:off x="6960600" y="4639320"/>
            <a:ext cx="169560" cy="1215720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2" name="Text 8"/>
          <p:cNvSpPr/>
          <p:nvPr/>
        </p:nvSpPr>
        <p:spPr>
          <a:xfrm>
            <a:off x="7470720" y="46393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知的活動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Text 9"/>
          <p:cNvSpPr/>
          <p:nvPr/>
        </p:nvSpPr>
        <p:spPr>
          <a:xfrm>
            <a:off x="7470720" y="5129640"/>
            <a:ext cx="636552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読書や学習、パズルなどの脳トレーニングを継続しましょう。新しいことに挑戦するのも効果的です。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Shape 10"/>
          <p:cNvSpPr/>
          <p:nvPr/>
        </p:nvSpPr>
        <p:spPr>
          <a:xfrm>
            <a:off x="7300800" y="6082200"/>
            <a:ext cx="169560" cy="1215720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5" name="Text 11"/>
          <p:cNvSpPr/>
          <p:nvPr/>
        </p:nvSpPr>
        <p:spPr>
          <a:xfrm>
            <a:off x="7810920" y="60822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社会参加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Text 12"/>
          <p:cNvSpPr/>
          <p:nvPr/>
        </p:nvSpPr>
        <p:spPr>
          <a:xfrm>
            <a:off x="7810920" y="6572880"/>
            <a:ext cx="602532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友人や家族との交流を維持しましょう。社会的つながりは認知機能維持に重要です。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" descr=""/>
          <p:cNvPicPr/>
          <p:nvPr/>
        </p:nvPicPr>
        <p:blipFill>
          <a:blip r:embed="rId1"/>
          <a:stretch/>
        </p:blipFill>
        <p:spPr>
          <a:xfrm>
            <a:off x="3750120" y="360000"/>
            <a:ext cx="7049880" cy="765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" descr=""/>
          <p:cNvPicPr/>
          <p:nvPr/>
        </p:nvPicPr>
        <p:blipFill>
          <a:blip r:embed="rId1"/>
          <a:stretch/>
        </p:blipFill>
        <p:spPr>
          <a:xfrm>
            <a:off x="8640000" y="540000"/>
            <a:ext cx="4400280" cy="6143400"/>
          </a:xfrm>
          <a:prstGeom prst="rect">
            <a:avLst/>
          </a:prstGeom>
          <a:ln w="0">
            <a:noFill/>
          </a:ln>
        </p:spPr>
      </p:pic>
      <p:pic>
        <p:nvPicPr>
          <p:cNvPr id="579" name="" descr=""/>
          <p:cNvPicPr/>
          <p:nvPr/>
        </p:nvPicPr>
        <p:blipFill>
          <a:blip r:embed="rId2"/>
          <a:stretch/>
        </p:blipFill>
        <p:spPr>
          <a:xfrm>
            <a:off x="1809720" y="682200"/>
            <a:ext cx="4130280" cy="6062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"/>
          <p:cNvSpPr txBox="1"/>
          <p:nvPr/>
        </p:nvSpPr>
        <p:spPr>
          <a:xfrm>
            <a:off x="3780000" y="2700000"/>
            <a:ext cx="6120000" cy="229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6000" spc="-1" strike="noStrike">
                <a:solidFill>
                  <a:srgbClr val="000000"/>
                </a:solidFill>
                <a:latin typeface="Arial"/>
              </a:rPr>
              <a:t>脳の健康寿命を延ばす運動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" descr=""/>
          <p:cNvPicPr/>
          <p:nvPr/>
        </p:nvPicPr>
        <p:blipFill>
          <a:blip r:embed="rId1"/>
          <a:stretch/>
        </p:blipFill>
        <p:spPr>
          <a:xfrm>
            <a:off x="516240" y="1440000"/>
            <a:ext cx="13421520" cy="5040000"/>
          </a:xfrm>
          <a:prstGeom prst="rect">
            <a:avLst/>
          </a:prstGeom>
          <a:ln w="0">
            <a:noFill/>
          </a:ln>
        </p:spPr>
      </p:pic>
      <p:sp>
        <p:nvSpPr>
          <p:cNvPr id="582" name=""/>
          <p:cNvSpPr txBox="1"/>
          <p:nvPr/>
        </p:nvSpPr>
        <p:spPr>
          <a:xfrm>
            <a:off x="2520000" y="6503400"/>
            <a:ext cx="11160000" cy="1416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400" spc="-1" strike="noStrike">
                <a:solidFill>
                  <a:srgbClr val="000000"/>
                </a:solidFill>
                <a:latin typeface="Arial"/>
              </a:rPr>
              <a:t>もちろん、ウォーキングも。少し速歩きがおすすめ。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ja-JP" sz="2400" spc="-1" strike="noStrike">
                <a:solidFill>
                  <a:srgbClr val="000000"/>
                </a:solidFill>
                <a:latin typeface="Arial"/>
              </a:rPr>
              <a:t>１日２０分。週３日以上。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" descr=""/>
          <p:cNvPicPr/>
          <p:nvPr/>
        </p:nvPicPr>
        <p:blipFill>
          <a:blip r:embed="rId1"/>
          <a:stretch/>
        </p:blipFill>
        <p:spPr>
          <a:xfrm>
            <a:off x="519120" y="1800000"/>
            <a:ext cx="6320880" cy="3240000"/>
          </a:xfrm>
          <a:prstGeom prst="rect">
            <a:avLst/>
          </a:prstGeom>
          <a:ln w="0">
            <a:noFill/>
          </a:ln>
        </p:spPr>
      </p:pic>
      <p:pic>
        <p:nvPicPr>
          <p:cNvPr id="584" name="" descr=""/>
          <p:cNvPicPr/>
          <p:nvPr/>
        </p:nvPicPr>
        <p:blipFill>
          <a:blip r:embed="rId2"/>
          <a:stretch/>
        </p:blipFill>
        <p:spPr>
          <a:xfrm>
            <a:off x="7355880" y="1440000"/>
            <a:ext cx="6624720" cy="4140000"/>
          </a:xfrm>
          <a:prstGeom prst="rect">
            <a:avLst/>
          </a:prstGeom>
          <a:ln w="0">
            <a:noFill/>
          </a:ln>
        </p:spPr>
      </p:pic>
      <p:sp>
        <p:nvSpPr>
          <p:cNvPr id="585" name=""/>
          <p:cNvSpPr txBox="1"/>
          <p:nvPr/>
        </p:nvSpPr>
        <p:spPr>
          <a:xfrm>
            <a:off x="1800000" y="5220000"/>
            <a:ext cx="50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グラウンドゴルフ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6" name=""/>
          <p:cNvSpPr txBox="1"/>
          <p:nvPr/>
        </p:nvSpPr>
        <p:spPr>
          <a:xfrm>
            <a:off x="9590400" y="5760000"/>
            <a:ext cx="50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社交ダンス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"/>
          <p:cNvSpPr txBox="1"/>
          <p:nvPr/>
        </p:nvSpPr>
        <p:spPr>
          <a:xfrm>
            <a:off x="3780000" y="2742840"/>
            <a:ext cx="6120000" cy="229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6000" spc="-1" strike="noStrike">
                <a:solidFill>
                  <a:srgbClr val="000000"/>
                </a:solidFill>
                <a:latin typeface="Arial"/>
              </a:rPr>
              <a:t>脳の健康寿命を延ばす食生活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" descr=""/>
          <p:cNvPicPr/>
          <p:nvPr/>
        </p:nvPicPr>
        <p:blipFill>
          <a:blip r:embed="rId1"/>
          <a:stretch/>
        </p:blipFill>
        <p:spPr>
          <a:xfrm>
            <a:off x="6480000" y="92160"/>
            <a:ext cx="8094600" cy="8007840"/>
          </a:xfrm>
          <a:prstGeom prst="rect">
            <a:avLst/>
          </a:prstGeom>
          <a:ln w="0">
            <a:noFill/>
          </a:ln>
        </p:spPr>
      </p:pic>
      <p:sp>
        <p:nvSpPr>
          <p:cNvPr id="589" name=""/>
          <p:cNvSpPr txBox="1"/>
          <p:nvPr/>
        </p:nvSpPr>
        <p:spPr>
          <a:xfrm>
            <a:off x="1800000" y="1915920"/>
            <a:ext cx="50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400" spc="-1" strike="noStrike">
                <a:solidFill>
                  <a:srgbClr val="000000"/>
                </a:solidFill>
                <a:latin typeface="Arial"/>
              </a:rPr>
              <a:t>地中海式食事法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" descr=""/>
          <p:cNvPicPr/>
          <p:nvPr/>
        </p:nvPicPr>
        <p:blipFill>
          <a:blip r:embed="rId1"/>
          <a:stretch/>
        </p:blipFill>
        <p:spPr>
          <a:xfrm>
            <a:off x="4860000" y="435240"/>
            <a:ext cx="5040000" cy="767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" descr=""/>
          <p:cNvPicPr/>
          <p:nvPr/>
        </p:nvPicPr>
        <p:blipFill>
          <a:blip r:embed="rId1"/>
          <a:stretch/>
        </p:blipFill>
        <p:spPr>
          <a:xfrm>
            <a:off x="1800000" y="540000"/>
            <a:ext cx="4124880" cy="5850000"/>
          </a:xfrm>
          <a:prstGeom prst="rect">
            <a:avLst/>
          </a:prstGeom>
          <a:ln w="0">
            <a:noFill/>
          </a:ln>
        </p:spPr>
      </p:pic>
      <p:pic>
        <p:nvPicPr>
          <p:cNvPr id="592" name="" descr=""/>
          <p:cNvPicPr/>
          <p:nvPr/>
        </p:nvPicPr>
        <p:blipFill>
          <a:blip r:embed="rId2"/>
          <a:stretch/>
        </p:blipFill>
        <p:spPr>
          <a:xfrm>
            <a:off x="8460000" y="416880"/>
            <a:ext cx="4032000" cy="570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"/>
          <p:cNvSpPr txBox="1"/>
          <p:nvPr/>
        </p:nvSpPr>
        <p:spPr>
          <a:xfrm>
            <a:off x="3780000" y="2742840"/>
            <a:ext cx="6120000" cy="229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6000" spc="-1" strike="noStrike">
                <a:solidFill>
                  <a:srgbClr val="000000"/>
                </a:solidFill>
                <a:latin typeface="Arial"/>
              </a:rPr>
              <a:t>脳の健康寿命を延ばす知的活動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" descr=""/>
          <p:cNvPicPr/>
          <p:nvPr/>
        </p:nvPicPr>
        <p:blipFill>
          <a:blip r:embed="rId1"/>
          <a:stretch/>
        </p:blipFill>
        <p:spPr>
          <a:xfrm>
            <a:off x="5220000" y="90000"/>
            <a:ext cx="5400000" cy="810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" descr=""/>
          <p:cNvPicPr/>
          <p:nvPr/>
        </p:nvPicPr>
        <p:blipFill>
          <a:blip r:embed="rId1"/>
          <a:stretch/>
        </p:blipFill>
        <p:spPr>
          <a:xfrm>
            <a:off x="1620000" y="1980000"/>
            <a:ext cx="4514400" cy="2361960"/>
          </a:xfrm>
          <a:prstGeom prst="rect">
            <a:avLst/>
          </a:prstGeom>
          <a:ln w="0">
            <a:noFill/>
          </a:ln>
        </p:spPr>
      </p:pic>
      <p:pic>
        <p:nvPicPr>
          <p:cNvPr id="596" name="" descr=""/>
          <p:cNvPicPr/>
          <p:nvPr/>
        </p:nvPicPr>
        <p:blipFill>
          <a:blip r:embed="rId2"/>
          <a:stretch/>
        </p:blipFill>
        <p:spPr>
          <a:xfrm>
            <a:off x="7725600" y="673200"/>
            <a:ext cx="4514400" cy="5266800"/>
          </a:xfrm>
          <a:prstGeom prst="rect">
            <a:avLst/>
          </a:prstGeom>
          <a:ln w="0">
            <a:noFill/>
          </a:ln>
        </p:spPr>
      </p:pic>
      <p:sp>
        <p:nvSpPr>
          <p:cNvPr id="597" name=""/>
          <p:cNvSpPr txBox="1"/>
          <p:nvPr/>
        </p:nvSpPr>
        <p:spPr>
          <a:xfrm>
            <a:off x="3060000" y="4435920"/>
            <a:ext cx="32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カラオケ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8" name=""/>
          <p:cNvSpPr txBox="1"/>
          <p:nvPr/>
        </p:nvSpPr>
        <p:spPr>
          <a:xfrm>
            <a:off x="9019800" y="6055920"/>
            <a:ext cx="360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楽器演奏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" descr=""/>
          <p:cNvPicPr/>
          <p:nvPr/>
        </p:nvPicPr>
        <p:blipFill>
          <a:blip r:embed="rId1"/>
          <a:stretch/>
        </p:blipFill>
        <p:spPr>
          <a:xfrm>
            <a:off x="610920" y="1024920"/>
            <a:ext cx="10549080" cy="6904800"/>
          </a:xfrm>
          <a:prstGeom prst="rect">
            <a:avLst/>
          </a:prstGeom>
          <a:ln w="0">
            <a:noFill/>
          </a:ln>
        </p:spPr>
      </p:pic>
      <p:sp>
        <p:nvSpPr>
          <p:cNvPr id="600" name=""/>
          <p:cNvSpPr/>
          <p:nvPr/>
        </p:nvSpPr>
        <p:spPr>
          <a:xfrm>
            <a:off x="180000" y="7200000"/>
            <a:ext cx="14400000" cy="90000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1" name=""/>
          <p:cNvSpPr txBox="1"/>
          <p:nvPr/>
        </p:nvSpPr>
        <p:spPr>
          <a:xfrm>
            <a:off x="11520000" y="1800000"/>
            <a:ext cx="2520000" cy="75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3600" spc="-1" strike="noStrike">
                <a:solidFill>
                  <a:srgbClr val="000000"/>
                </a:solidFill>
                <a:latin typeface="Arial"/>
              </a:rPr>
              <a:t>麻雀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" descr=""/>
          <p:cNvPicPr/>
          <p:nvPr/>
        </p:nvPicPr>
        <p:blipFill>
          <a:blip r:embed="rId1"/>
          <a:stretch/>
        </p:blipFill>
        <p:spPr>
          <a:xfrm>
            <a:off x="1245600" y="2085480"/>
            <a:ext cx="5985360" cy="4394520"/>
          </a:xfrm>
          <a:prstGeom prst="rect">
            <a:avLst/>
          </a:prstGeom>
          <a:ln w="0">
            <a:noFill/>
          </a:ln>
        </p:spPr>
      </p:pic>
      <p:pic>
        <p:nvPicPr>
          <p:cNvPr id="603" name="" descr=""/>
          <p:cNvPicPr/>
          <p:nvPr/>
        </p:nvPicPr>
        <p:blipFill>
          <a:blip r:embed="rId2"/>
          <a:stretch/>
        </p:blipFill>
        <p:spPr>
          <a:xfrm>
            <a:off x="8640000" y="1183320"/>
            <a:ext cx="4514400" cy="5476680"/>
          </a:xfrm>
          <a:prstGeom prst="rect">
            <a:avLst/>
          </a:prstGeom>
          <a:ln w="0">
            <a:noFill/>
          </a:ln>
        </p:spPr>
      </p:pic>
      <p:sp>
        <p:nvSpPr>
          <p:cNvPr id="604" name=""/>
          <p:cNvSpPr txBox="1"/>
          <p:nvPr/>
        </p:nvSpPr>
        <p:spPr>
          <a:xfrm>
            <a:off x="3600000" y="6415920"/>
            <a:ext cx="32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手芸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"/>
          <p:cNvSpPr txBox="1"/>
          <p:nvPr/>
        </p:nvSpPr>
        <p:spPr>
          <a:xfrm>
            <a:off x="10320840" y="6660000"/>
            <a:ext cx="306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料理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" descr=""/>
          <p:cNvPicPr/>
          <p:nvPr/>
        </p:nvPicPr>
        <p:blipFill>
          <a:blip r:embed="rId1"/>
          <a:stretch/>
        </p:blipFill>
        <p:spPr>
          <a:xfrm>
            <a:off x="844200" y="180000"/>
            <a:ext cx="12475800" cy="791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"/>
          <p:cNvSpPr txBox="1"/>
          <p:nvPr/>
        </p:nvSpPr>
        <p:spPr>
          <a:xfrm>
            <a:off x="3780000" y="2742840"/>
            <a:ext cx="6120000" cy="229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6000" spc="-1" strike="noStrike">
                <a:solidFill>
                  <a:srgbClr val="000000"/>
                </a:solidFill>
                <a:latin typeface="Arial"/>
              </a:rPr>
              <a:t>脳にいいことはほかにも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" descr=""/>
          <p:cNvPicPr/>
          <p:nvPr/>
        </p:nvPicPr>
        <p:blipFill>
          <a:blip r:embed="rId1"/>
          <a:stretch/>
        </p:blipFill>
        <p:spPr>
          <a:xfrm>
            <a:off x="360000" y="451080"/>
            <a:ext cx="4514400" cy="4228920"/>
          </a:xfrm>
          <a:prstGeom prst="rect">
            <a:avLst/>
          </a:prstGeom>
          <a:ln w="0">
            <a:noFill/>
          </a:ln>
        </p:spPr>
      </p:pic>
      <p:pic>
        <p:nvPicPr>
          <p:cNvPr id="609" name="" descr=""/>
          <p:cNvPicPr/>
          <p:nvPr/>
        </p:nvPicPr>
        <p:blipFill>
          <a:blip r:embed="rId2"/>
          <a:stretch/>
        </p:blipFill>
        <p:spPr>
          <a:xfrm>
            <a:off x="10065600" y="4718880"/>
            <a:ext cx="4514400" cy="3381120"/>
          </a:xfrm>
          <a:prstGeom prst="rect">
            <a:avLst/>
          </a:prstGeom>
          <a:ln w="0">
            <a:noFill/>
          </a:ln>
        </p:spPr>
      </p:pic>
      <p:pic>
        <p:nvPicPr>
          <p:cNvPr id="610" name="" descr=""/>
          <p:cNvPicPr/>
          <p:nvPr/>
        </p:nvPicPr>
        <p:blipFill>
          <a:blip r:embed="rId3"/>
          <a:stretch/>
        </p:blipFill>
        <p:spPr>
          <a:xfrm>
            <a:off x="9885600" y="540000"/>
            <a:ext cx="3902400" cy="3960000"/>
          </a:xfrm>
          <a:prstGeom prst="rect">
            <a:avLst/>
          </a:prstGeom>
          <a:ln w="0">
            <a:noFill/>
          </a:ln>
        </p:spPr>
      </p:pic>
      <p:pic>
        <p:nvPicPr>
          <p:cNvPr id="611" name="" descr=""/>
          <p:cNvPicPr/>
          <p:nvPr/>
        </p:nvPicPr>
        <p:blipFill>
          <a:blip r:embed="rId4"/>
          <a:stretch/>
        </p:blipFill>
        <p:spPr>
          <a:xfrm>
            <a:off x="3846600" y="4140000"/>
            <a:ext cx="3893400" cy="3893400"/>
          </a:xfrm>
          <a:prstGeom prst="rect">
            <a:avLst/>
          </a:prstGeom>
          <a:ln w="0">
            <a:noFill/>
          </a:ln>
        </p:spPr>
      </p:pic>
      <p:sp>
        <p:nvSpPr>
          <p:cNvPr id="612" name=""/>
          <p:cNvSpPr txBox="1"/>
          <p:nvPr/>
        </p:nvSpPr>
        <p:spPr>
          <a:xfrm>
            <a:off x="4320000" y="2520000"/>
            <a:ext cx="23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良い睡眠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"/>
          <p:cNvSpPr txBox="1"/>
          <p:nvPr/>
        </p:nvSpPr>
        <p:spPr>
          <a:xfrm>
            <a:off x="1980000" y="6120000"/>
            <a:ext cx="24066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笑うこと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4" name=""/>
          <p:cNvSpPr txBox="1"/>
          <p:nvPr/>
        </p:nvSpPr>
        <p:spPr>
          <a:xfrm>
            <a:off x="7593480" y="2160000"/>
            <a:ext cx="266652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思い出話をする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"/>
          <p:cNvSpPr txBox="1"/>
          <p:nvPr/>
        </p:nvSpPr>
        <p:spPr>
          <a:xfrm>
            <a:off x="9180000" y="6300000"/>
            <a:ext cx="1440000" cy="60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2800" spc="-1" strike="noStrike">
                <a:solidFill>
                  <a:srgbClr val="000000"/>
                </a:solidFill>
                <a:latin typeface="Arial"/>
              </a:rPr>
              <a:t>入浴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" descr=""/>
          <p:cNvPicPr/>
          <p:nvPr/>
        </p:nvPicPr>
        <p:blipFill>
          <a:blip r:embed="rId1"/>
          <a:stretch/>
        </p:blipFill>
        <p:spPr>
          <a:xfrm>
            <a:off x="1800000" y="648360"/>
            <a:ext cx="11034000" cy="6191640"/>
          </a:xfrm>
          <a:prstGeom prst="rect">
            <a:avLst/>
          </a:prstGeom>
          <a:ln w="0">
            <a:noFill/>
          </a:ln>
        </p:spPr>
      </p:pic>
      <p:sp>
        <p:nvSpPr>
          <p:cNvPr id="617" name=""/>
          <p:cNvSpPr txBox="1"/>
          <p:nvPr/>
        </p:nvSpPr>
        <p:spPr>
          <a:xfrm>
            <a:off x="6480000" y="6988320"/>
            <a:ext cx="5940000" cy="75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ja-JP" sz="3600" spc="-1" strike="noStrike">
                <a:solidFill>
                  <a:srgbClr val="000000"/>
                </a:solidFill>
                <a:latin typeface="Arial"/>
              </a:rPr>
              <a:t>アロマ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Image 0" descr="preencoded.png"/>
          <p:cNvPicPr/>
          <p:nvPr/>
        </p:nvPicPr>
        <p:blipFill>
          <a:blip r:embed="rId1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619" name="Text 0"/>
          <p:cNvSpPr/>
          <p:nvPr/>
        </p:nvSpPr>
        <p:spPr>
          <a:xfrm>
            <a:off x="793800" y="86868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受診について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0" name="Image 1" descr="preencoded.png"/>
          <p:cNvPicPr/>
          <p:nvPr/>
        </p:nvPicPr>
        <p:blipFill>
          <a:blip r:embed="rId2"/>
          <a:stretch/>
        </p:blipFill>
        <p:spPr>
          <a:xfrm>
            <a:off x="793800" y="1917360"/>
            <a:ext cx="1133640" cy="1360440"/>
          </a:xfrm>
          <a:prstGeom prst="rect">
            <a:avLst/>
          </a:prstGeom>
          <a:ln w="0">
            <a:noFill/>
          </a:ln>
        </p:spPr>
      </p:pic>
      <p:sp>
        <p:nvSpPr>
          <p:cNvPr id="621" name="Text 1"/>
          <p:cNvSpPr/>
          <p:nvPr/>
        </p:nvSpPr>
        <p:spPr>
          <a:xfrm>
            <a:off x="2268000" y="21441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かかりつけ医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Text 2"/>
          <p:cNvSpPr/>
          <p:nvPr/>
        </p:nvSpPr>
        <p:spPr>
          <a:xfrm>
            <a:off x="2268000" y="2634840"/>
            <a:ext cx="60818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まずはかかりつけ医に相談しましょう。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3" name="Image 2" descr="preencoded.png"/>
          <p:cNvPicPr/>
          <p:nvPr/>
        </p:nvPicPr>
        <p:blipFill>
          <a:blip r:embed="rId3"/>
          <a:stretch/>
        </p:blipFill>
        <p:spPr>
          <a:xfrm>
            <a:off x="793800" y="3278520"/>
            <a:ext cx="1133640" cy="1360440"/>
          </a:xfrm>
          <a:prstGeom prst="rect">
            <a:avLst/>
          </a:prstGeom>
          <a:ln w="0">
            <a:noFill/>
          </a:ln>
        </p:spPr>
      </p:pic>
      <p:sp>
        <p:nvSpPr>
          <p:cNvPr id="624" name="Text 3"/>
          <p:cNvSpPr/>
          <p:nvPr/>
        </p:nvSpPr>
        <p:spPr>
          <a:xfrm>
            <a:off x="2268000" y="35053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専門医療機関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Text 4"/>
          <p:cNvSpPr/>
          <p:nvPr/>
        </p:nvSpPr>
        <p:spPr>
          <a:xfrm>
            <a:off x="2268000" y="3995640"/>
            <a:ext cx="60818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必要に応じて認知症専門医に紹介されます。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6" name="Image 3" descr="preencoded.png"/>
          <p:cNvPicPr/>
          <p:nvPr/>
        </p:nvPicPr>
        <p:blipFill>
          <a:blip r:embed="rId4"/>
          <a:stretch/>
        </p:blipFill>
        <p:spPr>
          <a:xfrm>
            <a:off x="793800" y="4639320"/>
            <a:ext cx="1133640" cy="1360440"/>
          </a:xfrm>
          <a:prstGeom prst="rect">
            <a:avLst/>
          </a:prstGeom>
          <a:ln w="0">
            <a:noFill/>
          </a:ln>
        </p:spPr>
      </p:pic>
      <p:sp>
        <p:nvSpPr>
          <p:cNvPr id="627" name="Text 5"/>
          <p:cNvSpPr/>
          <p:nvPr/>
        </p:nvSpPr>
        <p:spPr>
          <a:xfrm>
            <a:off x="2268000" y="48661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認知機能検査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Text 6"/>
          <p:cNvSpPr/>
          <p:nvPr/>
        </p:nvSpPr>
        <p:spPr>
          <a:xfrm>
            <a:off x="2268000" y="5356440"/>
            <a:ext cx="60818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MMSE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、</a:t>
            </a: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HDS-R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などの検査を受けます。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9" name="Image 4" descr="preencoded.png"/>
          <p:cNvPicPr/>
          <p:nvPr/>
        </p:nvPicPr>
        <p:blipFill>
          <a:blip r:embed="rId5"/>
          <a:stretch/>
        </p:blipFill>
        <p:spPr>
          <a:xfrm>
            <a:off x="793800" y="6000120"/>
            <a:ext cx="1133640" cy="1360440"/>
          </a:xfrm>
          <a:prstGeom prst="rect">
            <a:avLst/>
          </a:prstGeom>
          <a:ln w="0">
            <a:noFill/>
          </a:ln>
        </p:spPr>
      </p:pic>
      <p:sp>
        <p:nvSpPr>
          <p:cNvPr id="630" name="Text 7"/>
          <p:cNvSpPr/>
          <p:nvPr/>
        </p:nvSpPr>
        <p:spPr>
          <a:xfrm>
            <a:off x="2268000" y="62269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画像診断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Text 8"/>
          <p:cNvSpPr/>
          <p:nvPr/>
        </p:nvSpPr>
        <p:spPr>
          <a:xfrm>
            <a:off x="2268000" y="6717240"/>
            <a:ext cx="60818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MRI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や</a:t>
            </a: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CT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で脳の状態を確認します。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 0" descr="preencoded.png"/>
          <p:cNvPicPr/>
          <p:nvPr/>
        </p:nvPicPr>
        <p:blipFill>
          <a:blip r:embed="rId1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633" name="Text 0"/>
          <p:cNvSpPr/>
          <p:nvPr/>
        </p:nvSpPr>
        <p:spPr>
          <a:xfrm>
            <a:off x="793800" y="86616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ja-JP" sz="4450" spc="-1" strike="noStrike">
                <a:solidFill>
                  <a:srgbClr val="030303"/>
                </a:solidFill>
                <a:latin typeface="DM Sans Semi Bold"/>
                <a:ea typeface="DM Sans Semi Bold"/>
              </a:rPr>
              <a:t>まとめ</a:t>
            </a:r>
            <a:endParaRPr b="0" lang="en-US" sz="4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4" name="Shape 1"/>
          <p:cNvSpPr/>
          <p:nvPr/>
        </p:nvSpPr>
        <p:spPr>
          <a:xfrm>
            <a:off x="793800" y="191484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5" name="Image 1" descr="preencoded.png"/>
          <p:cNvPicPr/>
          <p:nvPr/>
        </p:nvPicPr>
        <p:blipFill>
          <a:blip r:embed="rId2"/>
          <a:stretch/>
        </p:blipFill>
        <p:spPr>
          <a:xfrm>
            <a:off x="878760" y="1957680"/>
            <a:ext cx="339840" cy="424800"/>
          </a:xfrm>
          <a:prstGeom prst="rect">
            <a:avLst/>
          </a:prstGeom>
          <a:ln w="0">
            <a:noFill/>
          </a:ln>
        </p:spPr>
      </p:pic>
      <p:sp>
        <p:nvSpPr>
          <p:cNvPr id="636" name="Text 2"/>
          <p:cNvSpPr/>
          <p:nvPr/>
        </p:nvSpPr>
        <p:spPr>
          <a:xfrm>
            <a:off x="1531080" y="19929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早期発見が重要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7" name="Text 3"/>
          <p:cNvSpPr/>
          <p:nvPr/>
        </p:nvSpPr>
        <p:spPr>
          <a:xfrm>
            <a:off x="1531080" y="2483280"/>
            <a:ext cx="68191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MCI</a:t>
            </a: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の段階で気づくことで適切な対応が可能になります。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8" name="Shape 4"/>
          <p:cNvSpPr/>
          <p:nvPr/>
        </p:nvSpPr>
        <p:spPr>
          <a:xfrm>
            <a:off x="793800" y="329976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9" name="Image 2" descr="preencoded.png"/>
          <p:cNvPicPr/>
          <p:nvPr/>
        </p:nvPicPr>
        <p:blipFill>
          <a:blip r:embed="rId3"/>
          <a:stretch/>
        </p:blipFill>
        <p:spPr>
          <a:xfrm>
            <a:off x="878760" y="3342240"/>
            <a:ext cx="339840" cy="424800"/>
          </a:xfrm>
          <a:prstGeom prst="rect">
            <a:avLst/>
          </a:prstGeom>
          <a:ln w="0">
            <a:noFill/>
          </a:ln>
        </p:spPr>
      </p:pic>
      <p:sp>
        <p:nvSpPr>
          <p:cNvPr id="640" name="Text 5"/>
          <p:cNvSpPr/>
          <p:nvPr/>
        </p:nvSpPr>
        <p:spPr>
          <a:xfrm>
            <a:off x="1531080" y="33775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生活習慣の改善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Text 6"/>
          <p:cNvSpPr/>
          <p:nvPr/>
        </p:nvSpPr>
        <p:spPr>
          <a:xfrm>
            <a:off x="1531080" y="3868200"/>
            <a:ext cx="68191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運動・食事・知的活動・社会参加が認知機能維持に効果的です。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2" name="Shape 7"/>
          <p:cNvSpPr/>
          <p:nvPr/>
        </p:nvSpPr>
        <p:spPr>
          <a:xfrm>
            <a:off x="793800" y="468468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3" name="Image 3" descr="preencoded.png"/>
          <p:cNvPicPr/>
          <p:nvPr/>
        </p:nvPicPr>
        <p:blipFill>
          <a:blip r:embed="rId4"/>
          <a:stretch/>
        </p:blipFill>
        <p:spPr>
          <a:xfrm>
            <a:off x="878760" y="4727160"/>
            <a:ext cx="339840" cy="424800"/>
          </a:xfrm>
          <a:prstGeom prst="rect">
            <a:avLst/>
          </a:prstGeom>
          <a:ln w="0">
            <a:noFill/>
          </a:ln>
        </p:spPr>
      </p:pic>
      <p:sp>
        <p:nvSpPr>
          <p:cNvPr id="644" name="Text 8"/>
          <p:cNvSpPr/>
          <p:nvPr/>
        </p:nvSpPr>
        <p:spPr>
          <a:xfrm>
            <a:off x="1531080" y="47624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家族の理解と協力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Text 9"/>
          <p:cNvSpPr/>
          <p:nvPr/>
        </p:nvSpPr>
        <p:spPr>
          <a:xfrm>
            <a:off x="1531080" y="5252760"/>
            <a:ext cx="681912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家族の気づきと支えが大切です。一人で抱え込まず相談しましょう。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Shape 10"/>
          <p:cNvSpPr/>
          <p:nvPr/>
        </p:nvSpPr>
        <p:spPr>
          <a:xfrm>
            <a:off x="793800" y="6432480"/>
            <a:ext cx="510120" cy="510120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7" name="Image 4" descr="preencoded.png"/>
          <p:cNvPicPr/>
          <p:nvPr/>
        </p:nvPicPr>
        <p:blipFill>
          <a:blip r:embed="rId5"/>
          <a:stretch/>
        </p:blipFill>
        <p:spPr>
          <a:xfrm>
            <a:off x="878760" y="6474960"/>
            <a:ext cx="339840" cy="424800"/>
          </a:xfrm>
          <a:prstGeom prst="rect">
            <a:avLst/>
          </a:prstGeom>
          <a:ln w="0">
            <a:noFill/>
          </a:ln>
        </p:spPr>
      </p:pic>
      <p:sp>
        <p:nvSpPr>
          <p:cNvPr id="648" name="Text 11"/>
          <p:cNvSpPr/>
          <p:nvPr/>
        </p:nvSpPr>
        <p:spPr>
          <a:xfrm>
            <a:off x="1531080" y="65102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ja-JP" sz="2200" spc="-1" strike="noStrike">
                <a:solidFill>
                  <a:srgbClr val="464646"/>
                </a:solidFill>
                <a:latin typeface="DM Sans Semi Bold"/>
                <a:ea typeface="DM Sans Semi Bold"/>
              </a:rPr>
              <a:t>専門家への相談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9" name="Text 12"/>
          <p:cNvSpPr/>
          <p:nvPr/>
        </p:nvSpPr>
        <p:spPr>
          <a:xfrm>
            <a:off x="1531080" y="7000560"/>
            <a:ext cx="681912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ja-JP" sz="1750" spc="-1" strike="noStrike">
                <a:solidFill>
                  <a:srgbClr val="464646"/>
                </a:solidFill>
                <a:latin typeface="Inter Medium"/>
                <a:ea typeface="Inter Medium"/>
              </a:rPr>
              <a:t>気になる症状があれば、早めに医療機関を受診しましょう。</a:t>
            </a:r>
            <a:endParaRPr b="0" lang="en-US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Application>LibreOffice/7.4.7.2$Linux_X86_64 LibreOffice_project/40$Build-2</Application>
  <AppVersion>15.0000</AppVersion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2025-05-21T18:54:42Z</dcterms:created>
  <dc:creator>PptxGenJS</dc:creator>
  <dc:description/>
  <dc:language>ja-JP</dc:language>
  <cp:lastModifiedBy/>
  <dcterms:modified xsi:type="dcterms:W3CDTF">2025-05-22T13:08:35Z</dcterms:modified>
  <cp:revision>3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On-screen Show (16:9)</vt:lpwstr>
  </property>
  <property fmtid="{D5CDD505-2E9C-101B-9397-08002B2CF9AE}" pid="4" name="Slides">
    <vt:i4>10</vt:i4>
  </property>
</Properties>
</file>